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49" d="100"/>
          <a:sy n="49" d="100"/>
        </p:scale>
        <p:origin x="-72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F4366-C301-4C81-ACE8-033B748570CD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166FA-85AC-49DA-85B7-3D8F1CF0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2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8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9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9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0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5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7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45288-8749-4D38-A5F3-C8FBB90B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7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/>
          </a:bodyPr>
          <a:lstStyle/>
          <a:p>
            <a:r>
              <a:rPr lang="zh-CN" altLang="en-US" sz="3100" dirty="0" smtClean="0"/>
              <a:t>在竞</a:t>
            </a:r>
            <a:r>
              <a:rPr lang="zh-CN" altLang="en-US" sz="3100" dirty="0"/>
              <a:t>争激烈的</a:t>
            </a:r>
            <a:r>
              <a:rPr lang="zh-CN" altLang="en-US" sz="3100" dirty="0" smtClean="0"/>
              <a:t>中国市场</a:t>
            </a:r>
            <a:r>
              <a:rPr lang="zh-CN" altLang="en-US" sz="3100" dirty="0" smtClean="0"/>
              <a:t>中如何保</a:t>
            </a:r>
            <a:r>
              <a:rPr lang="zh-CN" altLang="en-US" sz="3100" dirty="0" smtClean="0"/>
              <a:t>护商业机</a:t>
            </a:r>
            <a:r>
              <a:rPr lang="zh-CN" altLang="en-US" sz="3100" dirty="0" smtClean="0"/>
              <a:t>密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罗</a:t>
            </a:r>
            <a:r>
              <a:rPr lang="zh-CN" altLang="en-US" sz="2800" dirty="0"/>
              <a:t>立</a:t>
            </a:r>
            <a:r>
              <a:rPr lang="zh-CN" altLang="en-US" sz="2800" dirty="0" smtClean="0"/>
              <a:t>凡 </a:t>
            </a:r>
            <a:r>
              <a:rPr lang="zh-CN" altLang="en-US" sz="2800" dirty="0"/>
              <a:t>博</a:t>
            </a:r>
            <a:r>
              <a:rPr lang="zh-CN" altLang="en-US" sz="2800" dirty="0" smtClean="0"/>
              <a:t>士，律师</a:t>
            </a:r>
            <a:endParaRPr lang="en-US" sz="2800" dirty="0" smtClean="0"/>
          </a:p>
          <a:p>
            <a:r>
              <a:rPr lang="zh-CN" altLang="en-US" sz="2800" dirty="0" smtClean="0"/>
              <a:t>法</a:t>
            </a:r>
            <a:r>
              <a:rPr lang="zh-CN" altLang="en-US" sz="2800" dirty="0"/>
              <a:t>律事务总经</a:t>
            </a:r>
            <a:r>
              <a:rPr lang="zh-CN" altLang="en-US" sz="2800" dirty="0" smtClean="0"/>
              <a:t>理</a:t>
            </a:r>
            <a:endParaRPr lang="en-US" sz="2800" dirty="0" smtClean="0"/>
          </a:p>
          <a:p>
            <a:r>
              <a:rPr lang="zh-CN" altLang="en-US" sz="2800" dirty="0"/>
              <a:t>微软亚太研发集团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现</a:t>
            </a:r>
            <a:r>
              <a:rPr lang="zh-CN" altLang="en-US" dirty="0" smtClean="0"/>
              <a:t>存问</a:t>
            </a:r>
            <a:r>
              <a:rPr lang="zh-CN" altLang="en-US" dirty="0" smtClean="0"/>
              <a:t>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/>
              <a:t>激</a:t>
            </a:r>
            <a:r>
              <a:rPr lang="zh-CN" altLang="en-US" sz="3600" dirty="0" smtClean="0"/>
              <a:t>烈竞争</a:t>
            </a:r>
            <a:r>
              <a:rPr lang="zh-CN" altLang="en-US" sz="3600" dirty="0" smtClean="0"/>
              <a:t>的产</a:t>
            </a:r>
            <a:r>
              <a:rPr lang="zh-CN" altLang="en-US" sz="3600" dirty="0" smtClean="0"/>
              <a:t>品及人才市场</a:t>
            </a:r>
            <a:endParaRPr lang="en-US" sz="3600" dirty="0" smtClean="0"/>
          </a:p>
          <a:p>
            <a:r>
              <a:rPr lang="zh-CN" altLang="en-US" sz="3600" dirty="0" smtClean="0"/>
              <a:t>技</a:t>
            </a:r>
            <a:r>
              <a:rPr lang="zh-CN" altLang="en-US" sz="3600" dirty="0"/>
              <a:t>术人才</a:t>
            </a:r>
            <a:r>
              <a:rPr lang="zh-CN" altLang="en-US" sz="3600" dirty="0" smtClean="0"/>
              <a:t>流</a:t>
            </a:r>
            <a:r>
              <a:rPr lang="zh-CN" altLang="en-US" sz="3600" dirty="0" smtClean="0"/>
              <a:t>动较</a:t>
            </a:r>
            <a:r>
              <a:rPr lang="zh-CN" altLang="en-US" sz="3600" dirty="0" smtClean="0"/>
              <a:t>高</a:t>
            </a:r>
            <a:endParaRPr lang="en-US" sz="3600" dirty="0" smtClean="0"/>
          </a:p>
          <a:p>
            <a:r>
              <a:rPr lang="zh-CN" altLang="en-US" sz="3600" dirty="0"/>
              <a:t>有</a:t>
            </a:r>
            <a:r>
              <a:rPr lang="zh-CN" altLang="en-US" sz="3600" dirty="0" smtClean="0"/>
              <a:t>些员</a:t>
            </a:r>
            <a:r>
              <a:rPr lang="zh-CN" altLang="en-US" sz="3600" dirty="0" smtClean="0"/>
              <a:t>工对知识产权缺</a:t>
            </a:r>
            <a:r>
              <a:rPr lang="zh-CN" altLang="en-US" sz="3600" dirty="0" smtClean="0"/>
              <a:t>乏足够重视和经验</a:t>
            </a:r>
            <a:endParaRPr lang="en-US" altLang="zh-CN" sz="3600" dirty="0"/>
          </a:p>
          <a:p>
            <a:r>
              <a:rPr lang="zh-CN" altLang="en-US" sz="3600" dirty="0" smtClean="0"/>
              <a:t>有些企业对保护他人知识产权缺乏足够重视</a:t>
            </a:r>
            <a:endParaRPr lang="en-US" altLang="zh-CN" sz="3600" dirty="0"/>
          </a:p>
          <a:p>
            <a:r>
              <a:rPr lang="zh-CN" altLang="en-US" sz="3600" dirty="0" smtClean="0"/>
              <a:t>在</a:t>
            </a:r>
            <a:r>
              <a:rPr lang="zh-CN" altLang="en-US" sz="3600" dirty="0" smtClean="0"/>
              <a:t>中国用法律程序保护商业机密的难</a:t>
            </a:r>
            <a:r>
              <a:rPr lang="zh-CN" altLang="en-US" sz="3600" dirty="0" smtClean="0"/>
              <a:t>度较大</a:t>
            </a:r>
            <a:endParaRPr lang="en-US" altLang="zh-CN" sz="3600" dirty="0" smtClean="0"/>
          </a:p>
          <a:p>
            <a:pPr lvl="1"/>
            <a:r>
              <a:rPr lang="zh-CN" altLang="en-US" dirty="0"/>
              <a:t>没</a:t>
            </a:r>
            <a:r>
              <a:rPr lang="zh-CN" altLang="en-US" dirty="0" smtClean="0"/>
              <a:t>有发现程序</a:t>
            </a:r>
            <a:endParaRPr lang="en-US" altLang="zh-CN" dirty="0" smtClean="0"/>
          </a:p>
          <a:p>
            <a:pPr lvl="1"/>
            <a:r>
              <a:rPr lang="zh-CN" altLang="en-US" dirty="0"/>
              <a:t>赔偿较</a:t>
            </a:r>
            <a:r>
              <a:rPr lang="zh-CN" altLang="en-US" dirty="0" smtClean="0"/>
              <a:t>小</a:t>
            </a:r>
            <a:endParaRPr lang="en-US" altLang="zh-CN" dirty="0" smtClean="0"/>
          </a:p>
          <a:p>
            <a:pPr lvl="1"/>
            <a:r>
              <a:rPr lang="zh-CN" altLang="en-US" dirty="0"/>
              <a:t>但有禁令</a:t>
            </a:r>
            <a:r>
              <a:rPr lang="en-US" altLang="zh-CN" dirty="0" smtClean="0"/>
              <a:t>;</a:t>
            </a:r>
            <a:r>
              <a:rPr lang="zh-CN" altLang="en-US" dirty="0" smtClean="0"/>
              <a:t> 对</a:t>
            </a:r>
            <a:r>
              <a:rPr lang="zh-CN" altLang="en-US" dirty="0"/>
              <a:t>重大泄密有刑事责任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6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现象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有些员工把公司商业机密带</a:t>
            </a:r>
            <a:r>
              <a:rPr lang="zh-CN" altLang="en-US" dirty="0" smtClean="0"/>
              <a:t>到公司外</a:t>
            </a:r>
            <a:endParaRPr lang="en-US" dirty="0" smtClean="0"/>
          </a:p>
          <a:p>
            <a:r>
              <a:rPr lang="zh-CN" altLang="en-US" dirty="0" smtClean="0"/>
              <a:t>新</a:t>
            </a:r>
            <a:r>
              <a:rPr lang="zh-CN" altLang="en-US" dirty="0" smtClean="0"/>
              <a:t>员工把前雇</a:t>
            </a:r>
            <a:r>
              <a:rPr lang="zh-CN" altLang="en-US" dirty="0" smtClean="0"/>
              <a:t>主的机</a:t>
            </a:r>
            <a:r>
              <a:rPr lang="zh-CN" altLang="en-US" dirty="0" smtClean="0"/>
              <a:t>密</a:t>
            </a:r>
            <a:r>
              <a:rPr lang="zh-CN" altLang="en-US" dirty="0"/>
              <a:t>披露给新的雇主</a:t>
            </a:r>
            <a:endParaRPr lang="en-US" dirty="0" smtClean="0"/>
          </a:p>
          <a:p>
            <a:r>
              <a:rPr lang="zh-CN" altLang="en-US" dirty="0" smtClean="0"/>
              <a:t>新</a:t>
            </a:r>
            <a:r>
              <a:rPr lang="zh-CN" altLang="en-US" dirty="0"/>
              <a:t>员工在新工</a:t>
            </a:r>
            <a:r>
              <a:rPr lang="zh-CN" altLang="en-US" dirty="0" smtClean="0"/>
              <a:t>作中用</a:t>
            </a:r>
            <a:r>
              <a:rPr lang="zh-CN" altLang="en-US" dirty="0"/>
              <a:t>前雇主的商业机密</a:t>
            </a:r>
            <a:endParaRPr lang="en-US" dirty="0" smtClean="0"/>
          </a:p>
          <a:p>
            <a:r>
              <a:rPr lang="zh-CN" altLang="en-US" dirty="0" smtClean="0"/>
              <a:t>有些国</a:t>
            </a:r>
            <a:r>
              <a:rPr lang="zh-CN" altLang="en-US" dirty="0" smtClean="0"/>
              <a:t>外</a:t>
            </a:r>
            <a:r>
              <a:rPr lang="zh-CN" altLang="en-US" dirty="0"/>
              <a:t>公司</a:t>
            </a:r>
            <a:r>
              <a:rPr lang="zh-CN" altLang="en-US" dirty="0" smtClean="0"/>
              <a:t>不愿</a:t>
            </a:r>
            <a:r>
              <a:rPr lang="zh-CN" altLang="en-US" dirty="0"/>
              <a:t>向</a:t>
            </a:r>
            <a:r>
              <a:rPr lang="zh-CN" altLang="en-US" dirty="0" smtClean="0"/>
              <a:t>中国公司披</a:t>
            </a:r>
            <a:r>
              <a:rPr lang="zh-CN" altLang="en-US" dirty="0" smtClean="0"/>
              <a:t>露核心商</a:t>
            </a:r>
            <a:r>
              <a:rPr lang="zh-CN" altLang="en-US" dirty="0" smtClean="0"/>
              <a:t>业机密</a:t>
            </a:r>
            <a:endParaRPr lang="en-US" dirty="0" smtClean="0"/>
          </a:p>
          <a:p>
            <a:r>
              <a:rPr lang="zh-CN" altLang="en-US" dirty="0" smtClean="0"/>
              <a:t>有些国</a:t>
            </a:r>
            <a:r>
              <a:rPr lang="zh-CN" altLang="en-US" dirty="0" smtClean="0"/>
              <a:t>外公司不</a:t>
            </a:r>
            <a:r>
              <a:rPr lang="zh-CN" altLang="en-US" dirty="0" smtClean="0"/>
              <a:t>愿和中</a:t>
            </a:r>
            <a:r>
              <a:rPr lang="zh-CN" altLang="en-US" dirty="0" smtClean="0"/>
              <a:t>国公司</a:t>
            </a:r>
            <a:r>
              <a:rPr lang="zh-CN" altLang="en-US" dirty="0" smtClean="0"/>
              <a:t>在</a:t>
            </a:r>
            <a:r>
              <a:rPr lang="zh-CN" altLang="en-US" dirty="0"/>
              <a:t>核心</a:t>
            </a:r>
            <a:r>
              <a:rPr lang="zh-CN" altLang="en-US" dirty="0" smtClean="0"/>
              <a:t>机</a:t>
            </a:r>
            <a:r>
              <a:rPr lang="zh-CN" altLang="en-US" dirty="0" smtClean="0"/>
              <a:t>密技术方</a:t>
            </a:r>
            <a:r>
              <a:rPr lang="zh-CN" altLang="en-US" dirty="0" smtClean="0"/>
              <a:t>面</a:t>
            </a:r>
            <a:r>
              <a:rPr lang="zh-CN" altLang="en-US" dirty="0"/>
              <a:t>合作</a:t>
            </a:r>
            <a:endParaRPr lang="en-US" dirty="0" smtClean="0"/>
          </a:p>
          <a:p>
            <a:r>
              <a:rPr lang="zh-CN" altLang="en-US" dirty="0" smtClean="0"/>
              <a:t>不</a:t>
            </a:r>
            <a:r>
              <a:rPr lang="zh-CN" altLang="en-US" dirty="0"/>
              <a:t>利于</a:t>
            </a:r>
            <a:r>
              <a:rPr lang="zh-CN" altLang="en-US" dirty="0" smtClean="0"/>
              <a:t>中国从</a:t>
            </a:r>
            <a:r>
              <a:rPr lang="zh-CN" altLang="en-US" dirty="0"/>
              <a:t>制造经济</a:t>
            </a:r>
            <a:r>
              <a:rPr lang="zh-CN" altLang="en-US" dirty="0" smtClean="0"/>
              <a:t>向发明经济转型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zh-CN" altLang="en-US" sz="2500" b="1" dirty="0"/>
              <a:t>公</a:t>
            </a:r>
            <a:r>
              <a:rPr lang="zh-CN" altLang="en-US" sz="2500" b="1" dirty="0" smtClean="0"/>
              <a:t>司</a:t>
            </a:r>
            <a:r>
              <a:rPr lang="zh-CN" altLang="en-US" sz="2500" b="1" dirty="0" smtClean="0"/>
              <a:t>商</a:t>
            </a:r>
            <a:r>
              <a:rPr lang="zh-CN" altLang="en-US" sz="2500" b="1" dirty="0" smtClean="0"/>
              <a:t>业机密保护框</a:t>
            </a:r>
            <a:r>
              <a:rPr lang="zh-CN" altLang="en-US" sz="2500" b="1" dirty="0" smtClean="0"/>
              <a:t>架</a:t>
            </a: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sz="3300" dirty="0" smtClean="0"/>
              <a:t>公司政策</a:t>
            </a:r>
            <a:endParaRPr lang="en-US" altLang="zh-CN" sz="3300" dirty="0" smtClean="0"/>
          </a:p>
          <a:p>
            <a:pPr lvl="1"/>
            <a:r>
              <a:rPr lang="zh-CN" altLang="en-US" sz="2900" dirty="0"/>
              <a:t>保护公</a:t>
            </a:r>
            <a:r>
              <a:rPr lang="zh-CN" altLang="en-US" sz="2900" dirty="0" smtClean="0"/>
              <a:t>司知识产权包括</a:t>
            </a:r>
            <a:r>
              <a:rPr lang="zh-CN" altLang="en-US" sz="2900" dirty="0" smtClean="0"/>
              <a:t>商业机密应是公司政策的一部分</a:t>
            </a:r>
            <a:endParaRPr lang="en-US" sz="2900" dirty="0"/>
          </a:p>
          <a:p>
            <a:r>
              <a:rPr lang="zh-CN" altLang="en-US" dirty="0"/>
              <a:t>保</a:t>
            </a:r>
            <a:r>
              <a:rPr lang="zh-CN" altLang="en-US" dirty="0" smtClean="0"/>
              <a:t>护公司商业机密的措施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验明公司的核心</a:t>
            </a:r>
            <a:r>
              <a:rPr lang="zh-CN" altLang="en-US" dirty="0" smtClean="0"/>
              <a:t>商</a:t>
            </a:r>
            <a:r>
              <a:rPr lang="zh-CN" altLang="en-US" dirty="0" smtClean="0"/>
              <a:t>业机</a:t>
            </a:r>
            <a:r>
              <a:rPr lang="zh-CN" altLang="en-US" dirty="0" smtClean="0"/>
              <a:t>密并制订和实施保护该机密的措施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考虑和公司核心技术和管理人员签署离职后不竞争协议</a:t>
            </a:r>
            <a:endParaRPr lang="en-US" altLang="zh-CN" dirty="0" smtClean="0"/>
          </a:p>
          <a:p>
            <a:pPr lvl="1"/>
            <a:r>
              <a:rPr lang="zh-CN" altLang="en-US" dirty="0"/>
              <a:t>限制接</a:t>
            </a:r>
            <a:r>
              <a:rPr lang="zh-CN" altLang="en-US" dirty="0" smtClean="0"/>
              <a:t>触核心商</a:t>
            </a:r>
            <a:r>
              <a:rPr lang="zh-CN" altLang="en-US" dirty="0"/>
              <a:t>业机</a:t>
            </a:r>
            <a:r>
              <a:rPr lang="zh-CN" altLang="en-US" dirty="0" smtClean="0"/>
              <a:t>密的人员 </a:t>
            </a:r>
            <a:r>
              <a:rPr lang="en-US" altLang="zh-CN" dirty="0" smtClean="0"/>
              <a:t>(e.g., </a:t>
            </a:r>
            <a:r>
              <a:rPr lang="zh-CN" altLang="en-US" dirty="0" smtClean="0"/>
              <a:t>用</a:t>
            </a:r>
            <a:r>
              <a:rPr lang="en-US" altLang="zh-CN" dirty="0" smtClean="0"/>
              <a:t>SharePoint)</a:t>
            </a:r>
            <a:endParaRPr lang="en-US" dirty="0"/>
          </a:p>
          <a:p>
            <a:pPr lvl="1"/>
            <a:r>
              <a:rPr lang="zh-CN" altLang="en-US" dirty="0"/>
              <a:t>用服务器名</a:t>
            </a:r>
            <a:r>
              <a:rPr lang="zh-CN" altLang="en-US" dirty="0" smtClean="0"/>
              <a:t>册  </a:t>
            </a:r>
            <a:r>
              <a:rPr lang="en-US" altLang="zh-CN" dirty="0" smtClean="0"/>
              <a:t>(e.g., Active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Directory)</a:t>
            </a:r>
            <a:r>
              <a:rPr lang="zh-CN" altLang="en-US" dirty="0" smtClean="0"/>
              <a:t>， 加</a:t>
            </a:r>
            <a:r>
              <a:rPr lang="zh-CN" altLang="en-US" dirty="0"/>
              <a:t>密，和计算机安</a:t>
            </a:r>
            <a:r>
              <a:rPr lang="zh-CN" altLang="en-US" dirty="0" smtClean="0"/>
              <a:t>全政策</a:t>
            </a:r>
            <a:endParaRPr lang="en-US" dirty="0" smtClean="0"/>
          </a:p>
          <a:p>
            <a:r>
              <a:rPr lang="zh-CN" altLang="en-US" dirty="0" smtClean="0"/>
              <a:t>员</a:t>
            </a:r>
            <a:r>
              <a:rPr lang="zh-CN" altLang="en-US" dirty="0" smtClean="0"/>
              <a:t>工手</a:t>
            </a:r>
            <a:r>
              <a:rPr lang="zh-CN" altLang="en-US" dirty="0" smtClean="0"/>
              <a:t>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在员工手册</a:t>
            </a:r>
            <a:r>
              <a:rPr lang="zh-CN" altLang="en-US" dirty="0" smtClean="0"/>
              <a:t>中讲明员工保护</a:t>
            </a:r>
            <a:r>
              <a:rPr lang="zh-CN" altLang="en-US" dirty="0"/>
              <a:t>公司知识产权包括机</a:t>
            </a:r>
            <a:r>
              <a:rPr lang="zh-CN" altLang="en-US" dirty="0" smtClean="0"/>
              <a:t>密的责任</a:t>
            </a:r>
            <a:endParaRPr lang="en-US" altLang="zh-CN" dirty="0" smtClean="0"/>
          </a:p>
          <a:p>
            <a:pPr lvl="1"/>
            <a:r>
              <a:rPr lang="zh-CN" altLang="en-US" dirty="0"/>
              <a:t>在员工手册中讲明</a:t>
            </a:r>
            <a:r>
              <a:rPr lang="zh-CN" altLang="en-US" dirty="0" smtClean="0"/>
              <a:t>员</a:t>
            </a:r>
            <a:r>
              <a:rPr lang="zh-CN" altLang="en-US" dirty="0"/>
              <a:t>工不得在无授权下使用他人商业机密</a:t>
            </a:r>
            <a:endParaRPr lang="en-US" dirty="0" smtClean="0"/>
          </a:p>
          <a:p>
            <a:r>
              <a:rPr lang="zh-CN" altLang="en-US" dirty="0" smtClean="0"/>
              <a:t>劳</a:t>
            </a:r>
            <a:r>
              <a:rPr lang="zh-CN" altLang="en-US" dirty="0" smtClean="0"/>
              <a:t>务合</a:t>
            </a:r>
            <a:r>
              <a:rPr lang="zh-CN" altLang="en-US" dirty="0" smtClean="0"/>
              <a:t>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在劳务合同中写明员工保护</a:t>
            </a:r>
            <a:r>
              <a:rPr lang="zh-CN" altLang="en-US" dirty="0"/>
              <a:t>公司知识产权包括机</a:t>
            </a:r>
            <a:r>
              <a:rPr lang="zh-CN" altLang="en-US" dirty="0" smtClean="0"/>
              <a:t>密的义务</a:t>
            </a:r>
            <a:endParaRPr lang="en-US" dirty="0" smtClean="0"/>
          </a:p>
          <a:p>
            <a:r>
              <a:rPr lang="zh-CN" altLang="en-US" dirty="0" smtClean="0"/>
              <a:t>新</a:t>
            </a:r>
            <a:r>
              <a:rPr lang="zh-CN" altLang="en-US" dirty="0" smtClean="0"/>
              <a:t>员工培</a:t>
            </a:r>
            <a:r>
              <a:rPr lang="zh-CN" altLang="en-US" dirty="0" smtClean="0"/>
              <a:t>训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保护公司知</a:t>
            </a:r>
            <a:r>
              <a:rPr lang="zh-CN" altLang="en-US" dirty="0"/>
              <a:t>识产权包括商业机密应是新员工培</a:t>
            </a:r>
            <a:r>
              <a:rPr lang="zh-CN" altLang="en-US" dirty="0" smtClean="0"/>
              <a:t>训的一部分</a:t>
            </a:r>
            <a:endParaRPr lang="en-US" altLang="zh-CN" dirty="0" smtClean="0"/>
          </a:p>
          <a:p>
            <a:pPr lvl="1"/>
            <a:r>
              <a:rPr lang="zh-CN" altLang="en-US" dirty="0"/>
              <a:t>不得在无授权下使用他人商业机</a:t>
            </a:r>
            <a:r>
              <a:rPr lang="zh-CN" altLang="en-US" dirty="0" smtClean="0"/>
              <a:t>密</a:t>
            </a:r>
            <a:endParaRPr lang="en-US" dirty="0" smtClean="0"/>
          </a:p>
          <a:p>
            <a:r>
              <a:rPr lang="zh-CN" altLang="en-US" dirty="0" smtClean="0"/>
              <a:t>员</a:t>
            </a:r>
            <a:r>
              <a:rPr lang="zh-CN" altLang="en-US" dirty="0" smtClean="0"/>
              <a:t>工平时培</a:t>
            </a:r>
            <a:r>
              <a:rPr lang="zh-CN" altLang="en-US" dirty="0" smtClean="0"/>
              <a:t>训</a:t>
            </a:r>
            <a:endParaRPr lang="en-US" altLang="zh-CN" dirty="0" smtClean="0"/>
          </a:p>
          <a:p>
            <a:pPr lvl="1"/>
            <a:r>
              <a:rPr lang="zh-CN" altLang="en-US" dirty="0"/>
              <a:t>应反复强调保护公司知识产权和商业机密</a:t>
            </a:r>
            <a:r>
              <a:rPr lang="zh-CN" altLang="en-US" dirty="0" smtClean="0"/>
              <a:t>的重要性</a:t>
            </a:r>
            <a:endParaRPr lang="en-US" altLang="zh-CN" dirty="0" smtClean="0"/>
          </a:p>
          <a:p>
            <a:pPr lvl="1"/>
            <a:r>
              <a:rPr lang="zh-CN" altLang="en-US" dirty="0"/>
              <a:t>不得在无授权下使用他人商业机</a:t>
            </a:r>
            <a:r>
              <a:rPr lang="zh-CN" altLang="en-US" dirty="0" smtClean="0"/>
              <a:t>密</a:t>
            </a:r>
            <a:endParaRPr lang="en-US" dirty="0" smtClean="0"/>
          </a:p>
          <a:p>
            <a:r>
              <a:rPr lang="zh-CN" altLang="en-US" dirty="0" smtClean="0"/>
              <a:t>离</a:t>
            </a:r>
            <a:r>
              <a:rPr lang="zh-CN" altLang="en-US" dirty="0" smtClean="0"/>
              <a:t>职面试及离职协</a:t>
            </a:r>
            <a:r>
              <a:rPr lang="zh-CN" altLang="en-US" dirty="0" smtClean="0"/>
              <a:t>议</a:t>
            </a:r>
            <a:endParaRPr lang="en-US" altLang="zh-CN" dirty="0" smtClean="0"/>
          </a:p>
          <a:p>
            <a:pPr lvl="1"/>
            <a:r>
              <a:rPr lang="zh-CN" altLang="en-US" dirty="0"/>
              <a:t>强调离职后有些劳务合同中规定的义</a:t>
            </a:r>
            <a:r>
              <a:rPr lang="zh-CN" altLang="en-US" dirty="0" smtClean="0"/>
              <a:t>务仍然有效</a:t>
            </a:r>
            <a:endParaRPr lang="en-US" altLang="zh-CN" dirty="0" smtClean="0"/>
          </a:p>
          <a:p>
            <a:pPr lvl="1"/>
            <a:r>
              <a:rPr lang="zh-CN" altLang="en-US" dirty="0"/>
              <a:t>强调离职</a:t>
            </a:r>
            <a:r>
              <a:rPr lang="zh-CN" altLang="en-US" dirty="0" smtClean="0"/>
              <a:t>后</a:t>
            </a:r>
            <a:r>
              <a:rPr lang="zh-CN" altLang="en-US" dirty="0"/>
              <a:t>不得披露或使用公司商业机</a:t>
            </a:r>
            <a:r>
              <a:rPr lang="zh-CN" altLang="en-US" dirty="0" smtClean="0"/>
              <a:t>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为今后追</a:t>
            </a:r>
            <a:r>
              <a:rPr lang="zh-CN" altLang="en-US" dirty="0"/>
              <a:t>究法律责</a:t>
            </a:r>
            <a:r>
              <a:rPr lang="zh-CN" altLang="en-US" dirty="0" smtClean="0"/>
              <a:t>任留下证据</a:t>
            </a:r>
            <a:endParaRPr lang="en-US" altLang="zh-CN" dirty="0"/>
          </a:p>
          <a:p>
            <a:r>
              <a:rPr lang="zh-CN" altLang="en-US" dirty="0" smtClean="0"/>
              <a:t>对重大泄密事件应追究法律责任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7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从天瑞案件得到的教训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对商业机密拥有者</a:t>
            </a:r>
            <a:r>
              <a:rPr lang="en-US" altLang="zh-CN" dirty="0" smtClean="0"/>
              <a:t>:</a:t>
            </a:r>
          </a:p>
          <a:p>
            <a:pPr lvl="1"/>
            <a:r>
              <a:rPr lang="zh-CN" altLang="en-US" dirty="0" smtClean="0"/>
              <a:t>限制接触商业机密的重要性</a:t>
            </a:r>
            <a:endParaRPr lang="en-US" altLang="zh-CN" dirty="0" smtClean="0"/>
          </a:p>
          <a:p>
            <a:pPr lvl="1"/>
            <a:r>
              <a:rPr lang="zh-CN" altLang="en-US" dirty="0"/>
              <a:t>签署保密协议的重要</a:t>
            </a:r>
            <a:r>
              <a:rPr lang="zh-CN" altLang="en-US" dirty="0" smtClean="0"/>
              <a:t>性</a:t>
            </a:r>
            <a:endParaRPr lang="en-US" altLang="zh-CN" dirty="0" smtClean="0"/>
          </a:p>
          <a:p>
            <a:pPr lvl="1"/>
            <a:r>
              <a:rPr lang="zh-CN" altLang="en-US" dirty="0"/>
              <a:t>离职时提醒的重要</a:t>
            </a:r>
            <a:r>
              <a:rPr lang="zh-CN" altLang="en-US" dirty="0" smtClean="0"/>
              <a:t>性</a:t>
            </a:r>
            <a:endParaRPr lang="en-US" altLang="zh-CN" dirty="0" smtClean="0"/>
          </a:p>
          <a:p>
            <a:r>
              <a:rPr lang="zh-CN" altLang="en-US" dirty="0"/>
              <a:t>对可能接触他人的商业机密的公</a:t>
            </a:r>
            <a:r>
              <a:rPr lang="zh-CN" altLang="en-US" dirty="0" smtClean="0"/>
              <a:t>司</a:t>
            </a:r>
            <a:r>
              <a:rPr lang="en-US" altLang="zh-CN" dirty="0" smtClean="0"/>
              <a:t>:</a:t>
            </a:r>
          </a:p>
          <a:p>
            <a:pPr lvl="1"/>
            <a:r>
              <a:rPr lang="zh-CN" altLang="en-US" dirty="0" smtClean="0"/>
              <a:t>提醒新员工不得用原雇主的商业机密及证据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证明新员工</a:t>
            </a:r>
            <a:r>
              <a:rPr lang="zh-CN" altLang="en-US" dirty="0"/>
              <a:t>没用原雇主的商业机密及证据</a:t>
            </a:r>
          </a:p>
          <a:p>
            <a:pPr lvl="1"/>
            <a:r>
              <a:rPr lang="zh-CN" altLang="en-US" dirty="0" smtClean="0"/>
              <a:t>雇用新员工在同样核心技术领域工作的风险</a:t>
            </a:r>
            <a:endParaRPr lang="en-US" altLang="zh-CN" dirty="0" smtClean="0"/>
          </a:p>
          <a:p>
            <a:pPr lvl="1"/>
            <a:r>
              <a:rPr lang="zh-CN" altLang="en-US" dirty="0"/>
              <a:t>考虑主动先取得使用他人商业机密的许可证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7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在今日社会媒体的现实中</a:t>
            </a:r>
            <a:r>
              <a:rPr lang="en-US" altLang="zh-CN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博客</a:t>
            </a:r>
            <a:r>
              <a:rPr lang="en-US" altLang="zh-CN" dirty="0" smtClean="0"/>
              <a:t>,</a:t>
            </a:r>
            <a:r>
              <a:rPr lang="zh-CN" altLang="en-US" dirty="0" smtClean="0"/>
              <a:t>微博</a:t>
            </a:r>
            <a:r>
              <a:rPr lang="en-US" altLang="zh-CN" dirty="0" smtClean="0"/>
              <a:t>,</a:t>
            </a:r>
            <a:r>
              <a:rPr lang="zh-CN" altLang="en-US" dirty="0" smtClean="0"/>
              <a:t>短信</a:t>
            </a:r>
            <a:r>
              <a:rPr lang="en-US" altLang="zh-CN" dirty="0" smtClean="0"/>
              <a:t>,</a:t>
            </a:r>
            <a:r>
              <a:rPr lang="zh-CN" altLang="en-US" dirty="0" smtClean="0"/>
              <a:t>电子邮件比比皆是</a:t>
            </a:r>
            <a:endParaRPr lang="en-US" altLang="zh-CN" dirty="0" smtClean="0"/>
          </a:p>
          <a:p>
            <a:r>
              <a:rPr lang="zh-CN" altLang="en-US" dirty="0" smtClean="0"/>
              <a:t>对公司内部广泛传播的内部信息的可能外露要做好心理准备</a:t>
            </a:r>
            <a:endParaRPr lang="en-US" altLang="zh-CN" dirty="0" smtClean="0"/>
          </a:p>
          <a:p>
            <a:r>
              <a:rPr lang="zh-CN" altLang="en-US" dirty="0"/>
              <a:t>一旦公司敏感信息在外网披露</a:t>
            </a:r>
            <a:r>
              <a:rPr lang="en-US" altLang="zh-CN" dirty="0" smtClean="0"/>
              <a:t>,</a:t>
            </a:r>
            <a:r>
              <a:rPr lang="zh-CN" altLang="en-US" dirty="0" smtClean="0"/>
              <a:t>应有应急措施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2011.12.09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5288-8749-4D38-A5F3-C8FBB90BEC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3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3919</TotalTime>
  <Words>876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在竞争激烈的中国市场中如何保护商业机密</vt:lpstr>
      <vt:lpstr>现存问题</vt:lpstr>
      <vt:lpstr>现象</vt:lpstr>
      <vt:lpstr>公司商业机密保护框架</vt:lpstr>
      <vt:lpstr>从天瑞案件得到的教训</vt:lpstr>
      <vt:lpstr>在今日社会媒体的现实中….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 Trade Secrets in the Hyper-Competitive Chinese Market</dc:title>
  <dc:creator>Kevin Luo (LCA)</dc:creator>
  <cp:lastModifiedBy>Kevin Luo (LCA)</cp:lastModifiedBy>
  <cp:revision>68</cp:revision>
  <dcterms:created xsi:type="dcterms:W3CDTF">2011-10-26T10:17:22Z</dcterms:created>
  <dcterms:modified xsi:type="dcterms:W3CDTF">2011-12-05T09:55:25Z</dcterms:modified>
</cp:coreProperties>
</file>